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6" r:id="rId2"/>
    <p:sldId id="257"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088" autoAdjust="0"/>
  </p:normalViewPr>
  <p:slideViewPr>
    <p:cSldViewPr snapToGrid="0">
      <p:cViewPr>
        <p:scale>
          <a:sx n="62" d="100"/>
          <a:sy n="62" d="100"/>
        </p:scale>
        <p:origin x="-96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AF18-BD92-4EB3-B999-6667DF92F66E}" type="datetimeFigureOut">
              <a:rPr lang="en-US" smtClean="0"/>
              <a:t>5/27/2018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F68D-5A5A-457D-BEA5-8EC0EC766A95}" type="slidenum">
              <a:rPr lang="en-US" smtClean="0"/>
              <a:t>‹#›</a:t>
            </a:fld>
            <a:endParaRPr lang="en-US"/>
          </a:p>
        </p:txBody>
      </p:sp>
    </p:spTree>
    <p:extLst>
      <p:ext uri="{BB962C8B-B14F-4D97-AF65-F5344CB8AC3E}">
        <p14:creationId xmlns:p14="http://schemas.microsoft.com/office/powerpoint/2010/main" val="422960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companies official</a:t>
            </a:r>
            <a:r>
              <a:rPr lang="en-US" sz="1200" kern="1200" baseline="0" dirty="0" smtClean="0">
                <a:solidFill>
                  <a:schemeClr val="tx1"/>
                </a:solidFill>
                <a:effectLst/>
                <a:latin typeface="+mn-lt"/>
                <a:ea typeface="+mn-ea"/>
                <a:cs typeface="+mn-cs"/>
              </a:rPr>
              <a:t> website provides the information about the employment policies and the aspects that are followed when it </a:t>
            </a:r>
            <a:r>
              <a:rPr lang="en-US" sz="1200" kern="1200" dirty="0" smtClean="0">
                <a:solidFill>
                  <a:schemeClr val="tx1"/>
                </a:solidFill>
                <a:effectLst/>
                <a:latin typeface="+mn-lt"/>
                <a:ea typeface="+mn-ea"/>
                <a:cs typeface="+mn-cs"/>
              </a:rPr>
              <a:t>recruits its employees.</a:t>
            </a:r>
            <a:r>
              <a:rPr lang="en-US" sz="1200" kern="1200" baseline="0" dirty="0" smtClean="0">
                <a:solidFill>
                  <a:schemeClr val="tx1"/>
                </a:solidFill>
                <a:effectLst/>
                <a:latin typeface="+mn-lt"/>
                <a:ea typeface="+mn-ea"/>
                <a:cs typeface="+mn-cs"/>
              </a:rPr>
              <a:t> From the website, the company employs individuals </a:t>
            </a:r>
            <a:r>
              <a:rPr lang="en-US" sz="1200" kern="1200" dirty="0" smtClean="0">
                <a:solidFill>
                  <a:schemeClr val="tx1"/>
                </a:solidFill>
                <a:effectLst/>
                <a:latin typeface="+mn-lt"/>
                <a:ea typeface="+mn-ea"/>
                <a:cs typeface="+mn-cs"/>
              </a:rPr>
              <a:t>“on the basis of job requirements and does not discriminate on grounds of age, ethnic or social origin, gender, sexual orientation, politics or religion” (Rio Tinto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The policy promotes diversity and professionalism to maximize on providing good quality services.</a:t>
            </a:r>
            <a:endParaRPr lang="en-US" dirty="0"/>
          </a:p>
        </p:txBody>
      </p:sp>
      <p:sp>
        <p:nvSpPr>
          <p:cNvPr id="4" name="Slide Number Placeholder 3"/>
          <p:cNvSpPr>
            <a:spLocks noGrp="1"/>
          </p:cNvSpPr>
          <p:nvPr>
            <p:ph type="sldNum" sz="quarter" idx="10"/>
          </p:nvPr>
        </p:nvSpPr>
        <p:spPr/>
        <p:txBody>
          <a:bodyPr/>
          <a:lstStyle/>
          <a:p>
            <a:fld id="{2B3DF68D-5A5A-457D-BEA5-8EC0EC766A95}" type="slidenum">
              <a:rPr lang="en-US" smtClean="0"/>
              <a:t>2</a:t>
            </a:fld>
            <a:endParaRPr lang="en-US"/>
          </a:p>
        </p:txBody>
      </p:sp>
    </p:spTree>
    <p:extLst>
      <p:ext uri="{BB962C8B-B14F-4D97-AF65-F5344CB8AC3E}">
        <p14:creationId xmlns:p14="http://schemas.microsoft.com/office/powerpoint/2010/main" val="2629202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specific areas, the company only employs people</a:t>
            </a:r>
            <a:r>
              <a:rPr lang="en-US" sz="1200" kern="1200" baseline="0" dirty="0" smtClean="0">
                <a:solidFill>
                  <a:schemeClr val="tx1"/>
                </a:solidFill>
                <a:effectLst/>
                <a:latin typeface="+mn-lt"/>
                <a:ea typeface="+mn-ea"/>
                <a:cs typeface="+mn-cs"/>
              </a:rPr>
              <a:t> with its environment based on the laws of the area of operation.</a:t>
            </a:r>
            <a:r>
              <a:rPr lang="en-US" sz="1200" kern="1200" dirty="0" smtClean="0">
                <a:solidFill>
                  <a:schemeClr val="tx1"/>
                </a:solidFill>
                <a:effectLst/>
                <a:latin typeface="+mn-lt"/>
                <a:ea typeface="+mn-ea"/>
                <a:cs typeface="+mn-cs"/>
              </a:rPr>
              <a:t>(Rio Tinto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By complying with the laws that have been put to place the company risk</a:t>
            </a:r>
            <a:r>
              <a:rPr lang="en-US" sz="1200" kern="1200" dirty="0" smtClean="0">
                <a:solidFill>
                  <a:schemeClr val="tx1"/>
                </a:solidFill>
                <a:effectLst/>
                <a:latin typeface="+mn-lt"/>
                <a:ea typeface="+mn-ea"/>
                <a:cs typeface="+mn-cs"/>
              </a:rPr>
              <a:t> jeopardizing the quality of its services that</a:t>
            </a:r>
            <a:r>
              <a:rPr lang="en-US" sz="1200" kern="1200" baseline="0" dirty="0" smtClean="0">
                <a:solidFill>
                  <a:schemeClr val="tx1"/>
                </a:solidFill>
                <a:effectLst/>
                <a:latin typeface="+mn-lt"/>
                <a:ea typeface="+mn-ea"/>
                <a:cs typeface="+mn-cs"/>
              </a:rPr>
              <a:t> is brought up by the diversity brought about in its policy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Lingard</a:t>
            </a:r>
            <a:r>
              <a:rPr lang="en-US" sz="1200" kern="1200" dirty="0" smtClean="0">
                <a:solidFill>
                  <a:schemeClr val="tx1"/>
                </a:solidFill>
                <a:effectLst/>
                <a:latin typeface="+mn-lt"/>
                <a:ea typeface="+mn-ea"/>
                <a:cs typeface="+mn-cs"/>
              </a:rPr>
              <a:t>, 2007). Also, there are various vital</a:t>
            </a:r>
            <a:r>
              <a:rPr lang="en-US" sz="1200" kern="1200" baseline="0" dirty="0" smtClean="0">
                <a:solidFill>
                  <a:schemeClr val="tx1"/>
                </a:solidFill>
                <a:effectLst/>
                <a:latin typeface="+mn-lt"/>
                <a:ea typeface="+mn-ea"/>
                <a:cs typeface="+mn-cs"/>
              </a:rPr>
              <a:t> positions that can only be occupied by people that have met the job description and not because they are from specific areas</a:t>
            </a:r>
            <a:endParaRPr lang="en-US" dirty="0"/>
          </a:p>
        </p:txBody>
      </p:sp>
      <p:sp>
        <p:nvSpPr>
          <p:cNvPr id="4" name="Slide Number Placeholder 3"/>
          <p:cNvSpPr>
            <a:spLocks noGrp="1"/>
          </p:cNvSpPr>
          <p:nvPr>
            <p:ph type="sldNum" sz="quarter" idx="10"/>
          </p:nvPr>
        </p:nvSpPr>
        <p:spPr/>
        <p:txBody>
          <a:bodyPr/>
          <a:lstStyle/>
          <a:p>
            <a:fld id="{2B3DF68D-5A5A-457D-BEA5-8EC0EC766A95}" type="slidenum">
              <a:rPr lang="en-US" smtClean="0"/>
              <a:t>3</a:t>
            </a:fld>
            <a:endParaRPr lang="en-US"/>
          </a:p>
        </p:txBody>
      </p:sp>
    </p:spTree>
    <p:extLst>
      <p:ext uri="{BB962C8B-B14F-4D97-AF65-F5344CB8AC3E}">
        <p14:creationId xmlns:p14="http://schemas.microsoft.com/office/powerpoint/2010/main" val="3450807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a:t>
            </a:r>
            <a:r>
              <a:rPr lang="en-US" baseline="0" dirty="0" smtClean="0"/>
              <a:t> should therefore revisit the policies of employment and ensure that the they specify the positions which should be held by the locals. The company should also engage the local authorities in discussions about how to go about with the laws so as to allow the crucial positions to only be occupied with the people that have met the job requirement</a:t>
            </a:r>
            <a:endParaRPr lang="en-US" dirty="0"/>
          </a:p>
        </p:txBody>
      </p:sp>
      <p:sp>
        <p:nvSpPr>
          <p:cNvPr id="4" name="Slide Number Placeholder 3"/>
          <p:cNvSpPr>
            <a:spLocks noGrp="1"/>
          </p:cNvSpPr>
          <p:nvPr>
            <p:ph type="sldNum" sz="quarter" idx="10"/>
          </p:nvPr>
        </p:nvSpPr>
        <p:spPr/>
        <p:txBody>
          <a:bodyPr/>
          <a:lstStyle/>
          <a:p>
            <a:fld id="{2B3DF68D-5A5A-457D-BEA5-8EC0EC766A95}" type="slidenum">
              <a:rPr lang="en-US" smtClean="0"/>
              <a:t>4</a:t>
            </a:fld>
            <a:endParaRPr lang="en-US"/>
          </a:p>
        </p:txBody>
      </p:sp>
    </p:spTree>
    <p:extLst>
      <p:ext uri="{BB962C8B-B14F-4D97-AF65-F5344CB8AC3E}">
        <p14:creationId xmlns:p14="http://schemas.microsoft.com/office/powerpoint/2010/main" val="223387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2354363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1496351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154083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ACBC1D-8C6B-418E-98A4-7B5E99C827B3}" type="datetimeFigureOut">
              <a:rPr lang="en-US" smtClean="0"/>
              <a:t>5/27/2018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814844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ACBC1D-8C6B-418E-98A4-7B5E99C827B3}" type="datetimeFigureOut">
              <a:rPr lang="en-US" smtClean="0"/>
              <a:t>5/27/2018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4155310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240564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2117587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684326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ACBC1D-8C6B-418E-98A4-7B5E99C827B3}" type="datetimeFigureOut">
              <a:rPr lang="en-US" smtClean="0"/>
              <a:t>5/27/2018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343440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ACBC1D-8C6B-418E-98A4-7B5E99C827B3}" type="datetimeFigureOut">
              <a:rPr lang="en-US" smtClean="0"/>
              <a:t>5/27/2018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1752711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4139038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0990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192103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3168300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926102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4003743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ACBC1D-8C6B-418E-98A4-7B5E99C827B3}" type="datetimeFigureOut">
              <a:rPr lang="en-US" smtClean="0"/>
              <a:t>5/27/2018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2C6600-C3D7-4F56-BA9F-13E60BA87BF2}" type="slidenum">
              <a:rPr lang="en-US" smtClean="0"/>
              <a:t>‹#›</a:t>
            </a:fld>
            <a:endParaRPr lang="en-US"/>
          </a:p>
        </p:txBody>
      </p:sp>
    </p:spTree>
    <p:extLst>
      <p:ext uri="{BB962C8B-B14F-4D97-AF65-F5344CB8AC3E}">
        <p14:creationId xmlns:p14="http://schemas.microsoft.com/office/powerpoint/2010/main" val="1698080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7ACBC1D-8C6B-418E-98A4-7B5E99C827B3}" type="datetimeFigureOut">
              <a:rPr lang="en-US" smtClean="0"/>
              <a:t>5/27/2018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02C6600-C3D7-4F56-BA9F-13E60BA87BF2}" type="slidenum">
              <a:rPr lang="en-US" smtClean="0"/>
              <a:t>‹#›</a:t>
            </a:fld>
            <a:endParaRPr lang="en-US"/>
          </a:p>
        </p:txBody>
      </p:sp>
    </p:spTree>
    <p:extLst>
      <p:ext uri="{BB962C8B-B14F-4D97-AF65-F5344CB8AC3E}">
        <p14:creationId xmlns:p14="http://schemas.microsoft.com/office/powerpoint/2010/main" val="15652491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riotinto.com/documents/ReportsPublications/Employment_policy.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Rio Tinto Company Policy</a:t>
            </a:r>
          </a:p>
        </p:txBody>
      </p:sp>
      <p:sp>
        <p:nvSpPr>
          <p:cNvPr id="3" name="Subtitle 2"/>
          <p:cNvSpPr>
            <a:spLocks noGrp="1"/>
          </p:cNvSpPr>
          <p:nvPr>
            <p:ph type="subTitle" idx="1"/>
          </p:nvPr>
        </p:nvSpPr>
        <p:spPr/>
        <p:txBody>
          <a:bodyPr/>
          <a:lstStyle/>
          <a:p>
            <a:r>
              <a:rPr lang="en-US" dirty="0" smtClean="0"/>
              <a:t>Employment Policy</a:t>
            </a:r>
            <a:endParaRPr lang="en-US" dirty="0"/>
          </a:p>
        </p:txBody>
      </p:sp>
    </p:spTree>
    <p:extLst>
      <p:ext uri="{BB962C8B-B14F-4D97-AF65-F5344CB8AC3E}">
        <p14:creationId xmlns:p14="http://schemas.microsoft.com/office/powerpoint/2010/main" val="2305602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Employment Policy</a:t>
            </a:r>
            <a:endParaRPr lang="en-US" dirty="0"/>
          </a:p>
        </p:txBody>
      </p:sp>
      <p:sp>
        <p:nvSpPr>
          <p:cNvPr id="3" name="Content Placeholder 2"/>
          <p:cNvSpPr>
            <a:spLocks noGrp="1"/>
          </p:cNvSpPr>
          <p:nvPr>
            <p:ph idx="1"/>
          </p:nvPr>
        </p:nvSpPr>
        <p:spPr/>
        <p:txBody>
          <a:bodyPr/>
          <a:lstStyle/>
          <a:p>
            <a:r>
              <a:rPr lang="en-US" dirty="0" smtClean="0"/>
              <a:t>The company employs on basis of job requirement. </a:t>
            </a:r>
          </a:p>
          <a:p>
            <a:r>
              <a:rPr lang="en-US" dirty="0" smtClean="0"/>
              <a:t>Factor such as </a:t>
            </a:r>
            <a:r>
              <a:rPr lang="en-US" dirty="0"/>
              <a:t>age, ethnic or social origin, gender, sexual orientation, politics or </a:t>
            </a:r>
            <a:r>
              <a:rPr lang="en-US" dirty="0" smtClean="0"/>
              <a:t>religion are not considered</a:t>
            </a:r>
          </a:p>
          <a:p>
            <a:r>
              <a:rPr lang="en-US" dirty="0" smtClean="0"/>
              <a:t>This policy promotes diversity</a:t>
            </a:r>
            <a:endParaRPr lang="en-US" dirty="0"/>
          </a:p>
        </p:txBody>
      </p:sp>
    </p:spTree>
    <p:extLst>
      <p:ext uri="{BB962C8B-B14F-4D97-AF65-F5344CB8AC3E}">
        <p14:creationId xmlns:p14="http://schemas.microsoft.com/office/powerpoint/2010/main" val="4142286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Weaknesses of the Employment Policy</a:t>
            </a:r>
            <a:endParaRPr lang="en-US" dirty="0"/>
          </a:p>
        </p:txBody>
      </p:sp>
      <p:sp>
        <p:nvSpPr>
          <p:cNvPr id="3" name="Content Placeholder 2"/>
          <p:cNvSpPr>
            <a:spLocks noGrp="1"/>
          </p:cNvSpPr>
          <p:nvPr>
            <p:ph idx="1"/>
          </p:nvPr>
        </p:nvSpPr>
        <p:spPr/>
        <p:txBody>
          <a:bodyPr/>
          <a:lstStyle/>
          <a:p>
            <a:r>
              <a:rPr lang="en-US" dirty="0" smtClean="0"/>
              <a:t>The company employs locals in specific areas</a:t>
            </a:r>
          </a:p>
          <a:p>
            <a:r>
              <a:rPr lang="en-US" dirty="0" smtClean="0"/>
              <a:t>The company has not specified the position to be held by the locals depending on local laws</a:t>
            </a:r>
          </a:p>
          <a:p>
            <a:r>
              <a:rPr lang="en-US" dirty="0" smtClean="0"/>
              <a:t>Compliance to the laws may compromise quality</a:t>
            </a:r>
          </a:p>
          <a:p>
            <a:r>
              <a:rPr lang="en-US" dirty="0" smtClean="0"/>
              <a:t>Adherence to the laws also compromises divert as a core employment policy</a:t>
            </a:r>
          </a:p>
          <a:p>
            <a:endParaRPr lang="en-US" dirty="0" smtClean="0"/>
          </a:p>
        </p:txBody>
      </p:sp>
    </p:spTree>
    <p:extLst>
      <p:ext uri="{BB962C8B-B14F-4D97-AF65-F5344CB8AC3E}">
        <p14:creationId xmlns:p14="http://schemas.microsoft.com/office/powerpoint/2010/main" val="3936094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Employment Policy</a:t>
            </a:r>
            <a:endParaRPr lang="en-US" dirty="0"/>
          </a:p>
        </p:txBody>
      </p:sp>
      <p:sp>
        <p:nvSpPr>
          <p:cNvPr id="3" name="Content Placeholder 2"/>
          <p:cNvSpPr>
            <a:spLocks noGrp="1"/>
          </p:cNvSpPr>
          <p:nvPr>
            <p:ph idx="1"/>
          </p:nvPr>
        </p:nvSpPr>
        <p:spPr/>
        <p:txBody>
          <a:bodyPr/>
          <a:lstStyle/>
          <a:p>
            <a:r>
              <a:rPr lang="en-US" dirty="0" smtClean="0"/>
              <a:t>Revisit employment policy</a:t>
            </a:r>
          </a:p>
          <a:p>
            <a:r>
              <a:rPr lang="en-US" dirty="0" smtClean="0"/>
              <a:t>Specify the positions to be held by locals</a:t>
            </a:r>
          </a:p>
          <a:p>
            <a:r>
              <a:rPr lang="en-US" dirty="0" smtClean="0"/>
              <a:t>Renegotiate the adherence of local laws with the positions held local authorities </a:t>
            </a:r>
            <a:endParaRPr lang="en-US" dirty="0"/>
          </a:p>
        </p:txBody>
      </p:sp>
    </p:spTree>
    <p:extLst>
      <p:ext uri="{BB962C8B-B14F-4D97-AF65-F5344CB8AC3E}">
        <p14:creationId xmlns:p14="http://schemas.microsoft.com/office/powerpoint/2010/main" val="566878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hangingPunct="0"/>
            <a:r>
              <a:rPr lang="en-US" dirty="0" err="1"/>
              <a:t>Lingard</a:t>
            </a:r>
            <a:r>
              <a:rPr lang="en-US" dirty="0"/>
              <a:t>, H., Brown, K., Bradley, L., Bailey, C., &amp; Townsend, K. (2007). Improving employees’ work-life balance in the construction industry: Project alliance case study. </a:t>
            </a:r>
            <a:r>
              <a:rPr lang="en-US" i="1" dirty="0"/>
              <a:t>Journal of Construction Engineering and Management</a:t>
            </a:r>
            <a:r>
              <a:rPr lang="en-US" dirty="0"/>
              <a:t>, </a:t>
            </a:r>
            <a:r>
              <a:rPr lang="en-US" i="1" dirty="0"/>
              <a:t>133</a:t>
            </a:r>
            <a:r>
              <a:rPr lang="en-US" dirty="0"/>
              <a:t>(10), 807-815. </a:t>
            </a:r>
            <a:r>
              <a:rPr lang="en-US" u="sng" dirty="0">
                <a:hlinkClick r:id="rId2"/>
              </a:rPr>
              <a:t>www.riotinto.com/documents/ReportsPublications/Employment_policy.pdf</a:t>
            </a:r>
            <a:endParaRPr lang="en-US" dirty="0"/>
          </a:p>
          <a:p>
            <a:pPr hangingPunct="0"/>
            <a:r>
              <a:rPr lang="en-US" dirty="0"/>
              <a:t>Rio Tinto (</a:t>
            </a:r>
            <a:r>
              <a:rPr lang="en-US" dirty="0" err="1"/>
              <a:t>n.d.</a:t>
            </a:r>
            <a:r>
              <a:rPr lang="en-US" dirty="0"/>
              <a:t>) Employment Policy. Accessed on May 27, 2018 </a:t>
            </a:r>
            <a:r>
              <a:rPr lang="en-US" u="sng" dirty="0">
                <a:hlinkClick r:id="rId2"/>
              </a:rPr>
              <a:t>www.riotinto.com/documents/ReportsPublications/Employment_policy.pdf</a:t>
            </a:r>
            <a:endParaRPr lang="en-US" dirty="0"/>
          </a:p>
          <a:p>
            <a:endParaRPr lang="en-US" dirty="0"/>
          </a:p>
        </p:txBody>
      </p:sp>
    </p:spTree>
    <p:extLst>
      <p:ext uri="{BB962C8B-B14F-4D97-AF65-F5344CB8AC3E}">
        <p14:creationId xmlns:p14="http://schemas.microsoft.com/office/powerpoint/2010/main" val="33861847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25</TotalTime>
  <Words>394</Words>
  <Application>Microsoft Office PowerPoint</Application>
  <PresentationFormat>Custom</PresentationFormat>
  <Paragraphs>24</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Ion</vt:lpstr>
      <vt:lpstr>The Rio Tinto Company Policy</vt:lpstr>
      <vt:lpstr>Employment Policy</vt:lpstr>
      <vt:lpstr>Weaknesses of the Employment Policy</vt:lpstr>
      <vt:lpstr>Improving Employment Policy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omaira</dc:creator>
  <cp:lastModifiedBy>d</cp:lastModifiedBy>
  <cp:revision>14</cp:revision>
  <dcterms:created xsi:type="dcterms:W3CDTF">2018-05-27T13:15:42Z</dcterms:created>
  <dcterms:modified xsi:type="dcterms:W3CDTF">2018-05-27T15:11:03Z</dcterms:modified>
</cp:coreProperties>
</file>